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26"/>
  </p:notesMasterIdLst>
  <p:handoutMasterIdLst>
    <p:handoutMasterId r:id="rId27"/>
  </p:handoutMasterIdLst>
  <p:sldIdLst>
    <p:sldId id="277" r:id="rId2"/>
    <p:sldId id="257" r:id="rId3"/>
    <p:sldId id="289" r:id="rId4"/>
    <p:sldId id="258" r:id="rId5"/>
    <p:sldId id="293" r:id="rId6"/>
    <p:sldId id="295" r:id="rId7"/>
    <p:sldId id="296" r:id="rId8"/>
    <p:sldId id="284" r:id="rId9"/>
    <p:sldId id="278" r:id="rId10"/>
    <p:sldId id="298" r:id="rId11"/>
    <p:sldId id="279" r:id="rId12"/>
    <p:sldId id="260" r:id="rId13"/>
    <p:sldId id="301" r:id="rId14"/>
    <p:sldId id="291" r:id="rId15"/>
    <p:sldId id="303" r:id="rId16"/>
    <p:sldId id="304" r:id="rId17"/>
    <p:sldId id="305" r:id="rId18"/>
    <p:sldId id="297" r:id="rId19"/>
    <p:sldId id="299" r:id="rId20"/>
    <p:sldId id="306" r:id="rId21"/>
    <p:sldId id="287" r:id="rId22"/>
    <p:sldId id="288" r:id="rId23"/>
    <p:sldId id="290" r:id="rId24"/>
    <p:sldId id="266" r:id="rId25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66"/>
    <a:srgbClr val="FF006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88777" autoAdjust="0"/>
  </p:normalViewPr>
  <p:slideViewPr>
    <p:cSldViewPr>
      <p:cViewPr varScale="1">
        <p:scale>
          <a:sx n="45" d="100"/>
          <a:sy n="45" d="100"/>
        </p:scale>
        <p:origin x="-1548" y="-10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8672-1AEF-984A-8048-B84925FC3EE3}" type="datetimeFigureOut">
              <a:rPr lang="en-GB" smtClean="0"/>
              <a:pPr/>
              <a:t>14/11/2016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EB4C8-C3FE-9B49-9664-7F53C6995C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5271173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wmf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A3D455E-E42C-7A47-A2E7-BAC5F66938E2}" type="datetimeFigureOut">
              <a:rPr lang="en-IN"/>
              <a:pPr>
                <a:defRPr/>
              </a:pPr>
              <a:t>14-11-2016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IN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5AF293A-CAB1-4C4A-8CE4-4D5BDEC7DD81}" type="slidenum">
              <a:rPr lang="en-IN" altLang="en-GB"/>
              <a:pPr/>
              <a:t>‹#›</a:t>
            </a:fld>
            <a:endParaRPr lang="en-IN" alt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m.com/RadEditor.NET/markets/mobile/smartphones.php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arm.com/products/processors/technologies/jazelle.php" TargetMode="External"/><Relationship Id="rId5" Type="http://schemas.openxmlformats.org/officeDocument/2006/relationships/hyperlink" Target="http://www.arm.com/products/processors/technologies/trustzone.php" TargetMode="External"/><Relationship Id="rId4" Type="http://schemas.openxmlformats.org/officeDocument/2006/relationships/hyperlink" Target="http://www.arm.com/RadEditor.NET/markets/home/digital-tv.php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Integrated_circuit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en.wikipedia.org/wiki/Programmable_logic_device" TargetMode="External"/><Relationship Id="rId4" Type="http://schemas.openxmlformats.org/officeDocument/2006/relationships/hyperlink" Target="http://en.wikipedia.org/wiki/Field-programmable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GB"/>
          </a:p>
          <a:p>
            <a:pPr eaLnBrk="1" hangingPunct="1">
              <a:spcBef>
                <a:spcPct val="0"/>
              </a:spcBef>
            </a:pPr>
            <a:endParaRPr lang="en-US" altLang="en-GB"/>
          </a:p>
          <a:p>
            <a:pPr eaLnBrk="1" hangingPunct="1">
              <a:spcBef>
                <a:spcPct val="0"/>
              </a:spcBef>
            </a:pPr>
            <a:endParaRPr lang="en-IN" altLang="en-GB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81B15C0C-6459-0448-8384-FE477B2C1C1F}" type="slidenum">
              <a:rPr lang="en-IN" altLang="en-GB" sz="1200"/>
              <a:pPr eaLnBrk="1" hangingPunct="1"/>
              <a:t>5</a:t>
            </a:fld>
            <a:endParaRPr lang="en-IN" altLang="en-GB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GB"/>
          </a:p>
          <a:p>
            <a:pPr eaLnBrk="1" hangingPunct="1">
              <a:spcBef>
                <a:spcPct val="0"/>
              </a:spcBef>
            </a:pPr>
            <a:r>
              <a:rPr lang="en-IN" altLang="en-GB"/>
              <a:t>The ARM1176™ applications processors deployed broadly in devices ranging from </a:t>
            </a:r>
            <a:r>
              <a:rPr lang="en-IN" altLang="en-GB">
                <a:hlinkClick r:id="rId3"/>
              </a:rPr>
              <a:t>smart phones</a:t>
            </a:r>
            <a:r>
              <a:rPr lang="en-IN" altLang="en-GB"/>
              <a:t> to </a:t>
            </a:r>
            <a:r>
              <a:rPr lang="en-IN" altLang="en-GB">
                <a:hlinkClick r:id="rId4"/>
              </a:rPr>
              <a:t>digital TV's</a:t>
            </a:r>
            <a:r>
              <a:rPr lang="en-IN" altLang="en-GB"/>
              <a:t> to eReaders, delivering media and browser performance, a secure computing environment, and performance up to 1GHz in low cost designs. The ARM1176JZ-S processor features ARM </a:t>
            </a:r>
            <a:r>
              <a:rPr lang="en-IN" altLang="en-GB">
                <a:hlinkClick r:id="rId5"/>
              </a:rPr>
              <a:t>TrustZone</a:t>
            </a:r>
            <a:r>
              <a:rPr lang="en-IN" altLang="en-GB" baseline="30000"/>
              <a:t>®</a:t>
            </a:r>
            <a:r>
              <a:rPr lang="en-IN" altLang="en-GB"/>
              <a:t> technology for secure applications and ARM </a:t>
            </a:r>
            <a:r>
              <a:rPr lang="en-IN" altLang="en-GB">
                <a:hlinkClick r:id="rId6"/>
              </a:rPr>
              <a:t>Jazelle</a:t>
            </a:r>
            <a:r>
              <a:rPr lang="en-IN" altLang="en-GB"/>
              <a:t>® technology for efficient embedded Java execution. </a:t>
            </a:r>
            <a:endParaRPr lang="en-US" altLang="en-GB"/>
          </a:p>
          <a:p>
            <a:pPr eaLnBrk="1" hangingPunct="1">
              <a:spcBef>
                <a:spcPct val="0"/>
              </a:spcBef>
            </a:pPr>
            <a:endParaRPr lang="en-IN" altLang="en-GB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988B99AC-7CCA-B14D-9F7C-95B93850AB4C}" type="slidenum">
              <a:rPr lang="en-IN" altLang="en-GB" sz="1200"/>
              <a:pPr eaLnBrk="1" hangingPunct="1"/>
              <a:t>6</a:t>
            </a:fld>
            <a:endParaRPr lang="en-IN" altLang="en-GB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GB"/>
          </a:p>
          <a:p>
            <a:pPr eaLnBrk="1" hangingPunct="1">
              <a:spcBef>
                <a:spcPct val="0"/>
              </a:spcBef>
            </a:pPr>
            <a:endParaRPr lang="en-US" altLang="en-GB"/>
          </a:p>
          <a:p>
            <a:pPr eaLnBrk="1" hangingPunct="1">
              <a:spcBef>
                <a:spcPct val="0"/>
              </a:spcBef>
            </a:pPr>
            <a:endParaRPr lang="en-IN" altLang="en-GB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E8AA073A-7F3E-9046-83AB-02DF6ED3B41A}" type="slidenum">
              <a:rPr lang="en-IN" altLang="en-GB" sz="1200"/>
              <a:pPr eaLnBrk="1" hangingPunct="1"/>
              <a:t>7</a:t>
            </a:fld>
            <a:endParaRPr lang="en-IN" altLang="en-GB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IN" altLang="en-GB"/>
              <a:t>A </a:t>
            </a:r>
            <a:r>
              <a:rPr lang="en-IN" altLang="en-GB" b="1"/>
              <a:t>field-programmable gate array</a:t>
            </a:r>
            <a:r>
              <a:rPr lang="en-IN" altLang="en-GB"/>
              <a:t> (</a:t>
            </a:r>
            <a:r>
              <a:rPr lang="en-IN" altLang="en-GB" b="1"/>
              <a:t>FPGA</a:t>
            </a:r>
            <a:r>
              <a:rPr lang="en-IN" altLang="en-GB"/>
              <a:t>) is an </a:t>
            </a:r>
            <a:r>
              <a:rPr lang="en-IN" altLang="en-GB">
                <a:hlinkClick r:id="rId3" tooltip="Integrated circuit"/>
              </a:rPr>
              <a:t>integrated circuit</a:t>
            </a:r>
            <a:r>
              <a:rPr lang="en-IN" altLang="en-GB"/>
              <a:t> designed to be configured by a customer or a designer after manufacturing—hence "</a:t>
            </a:r>
            <a:r>
              <a:rPr lang="en-IN" altLang="en-GB">
                <a:hlinkClick r:id="rId4" tooltip="Field-programmable"/>
              </a:rPr>
              <a:t>field-programmable</a:t>
            </a:r>
            <a:r>
              <a:rPr lang="en-IN" altLang="en-GB"/>
              <a:t>“FPGAs contain </a:t>
            </a:r>
            <a:r>
              <a:rPr lang="en-IN" altLang="en-GB">
                <a:hlinkClick r:id="rId5" tooltip="Programmable logic device"/>
              </a:rPr>
              <a:t>programmable logic</a:t>
            </a:r>
            <a:r>
              <a:rPr lang="en-IN" altLang="en-GB"/>
              <a:t> components called "logic blocks", and a hierarchy of reconfigurable interconnects that allow the blocks to be "wired together"</a:t>
            </a:r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FB96A440-3044-A84C-8CB8-2F818D096615}" type="slidenum">
              <a:rPr lang="en-IN" altLang="en-GB" sz="1200"/>
              <a:pPr eaLnBrk="1" hangingPunct="1"/>
              <a:t>22</a:t>
            </a:fld>
            <a:endParaRPr lang="en-IN" altLang="en-GB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IN" altLang="en-GB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0F4AEF7E-03B7-9646-AE4B-3E820CBC6580}" type="slidenum">
              <a:rPr lang="en-IN" altLang="en-GB" sz="1200"/>
              <a:pPr eaLnBrk="1" hangingPunct="1"/>
              <a:t>23</a:t>
            </a:fld>
            <a:endParaRPr lang="en-IN" altLang="en-GB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50151056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71184334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254000"/>
            <a:ext cx="2616200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254000"/>
            <a:ext cx="7696200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965155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480190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81493070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68258652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410020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1756108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94179428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42749730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IN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61445634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GB">
                <a:sym typeface="Gill Sans" charset="0"/>
              </a:rPr>
              <a:t>Click to edit Master title style</a:t>
            </a: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2768600"/>
            <a:ext cx="104648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GB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GB">
                <a:sym typeface="Gill Sans" charset="0"/>
              </a:rPr>
              <a:t>Second level</a:t>
            </a:r>
          </a:p>
          <a:p>
            <a:pPr lvl="2"/>
            <a:r>
              <a:rPr lang="en-US" altLang="en-GB">
                <a:sym typeface="Gill Sans" charset="0"/>
              </a:rPr>
              <a:t>Third level</a:t>
            </a:r>
          </a:p>
          <a:p>
            <a:pPr lvl="3"/>
            <a:r>
              <a:rPr lang="en-US" altLang="en-GB">
                <a:sym typeface="Gill Sans" charset="0"/>
              </a:rPr>
              <a:t>Fourth level</a:t>
            </a:r>
          </a:p>
          <a:p>
            <a:pPr lvl="4"/>
            <a:r>
              <a:rPr lang="en-US" altLang="en-GB">
                <a:sym typeface="Gill Sans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27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72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17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6200" indent="-571500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4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6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8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5000" indent="-571500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raspi_intro.mp4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Rasperry_Working.mp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>
          <a:xfrm>
            <a:off x="4359275" y="1376363"/>
            <a:ext cx="7375525" cy="2286000"/>
          </a:xfrm>
        </p:spPr>
        <p:txBody>
          <a:bodyPr/>
          <a:lstStyle/>
          <a:p>
            <a:r>
              <a:rPr lang="en-US" altLang="en-GB"/>
              <a:t/>
            </a:r>
            <a:br>
              <a:rPr lang="en-US" altLang="en-GB"/>
            </a:br>
            <a:r>
              <a:rPr lang="en-US" altLang="en-GB"/>
              <a:t/>
            </a:r>
            <a:br>
              <a:rPr lang="en-US" altLang="en-GB"/>
            </a:br>
            <a:r>
              <a:rPr lang="en-US" altLang="en-GB" sz="9600"/>
              <a:t>Raspberry Pi</a:t>
            </a:r>
          </a:p>
        </p:txBody>
      </p:sp>
      <p:pic>
        <p:nvPicPr>
          <p:cNvPr id="2051" name="Picture 4">
            <a:hlinkClick r:id="rId2" action="ppaction://hlinkfile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1538" y="1733550"/>
            <a:ext cx="4098925" cy="3714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Rectangle 5"/>
          <p:cNvSpPr>
            <a:spLocks/>
          </p:cNvSpPr>
          <p:nvPr/>
        </p:nvSpPr>
        <p:spPr bwMode="auto">
          <a:xfrm>
            <a:off x="1270000" y="4948238"/>
            <a:ext cx="10464800" cy="335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endParaRPr lang="en-GB" altLang="en-GB" sz="3600">
              <a:solidFill>
                <a:schemeClr val="tx1"/>
              </a:solidFill>
              <a:ea typeface="Gill Sans" charset="0"/>
              <a:cs typeface="Gill Sans" charset="0"/>
            </a:endParaRPr>
          </a:p>
        </p:txBody>
      </p:sp>
      <p:sp>
        <p:nvSpPr>
          <p:cNvPr id="3077" name="TextBox 4"/>
          <p:cNvSpPr txBox="1">
            <a:spLocks noChangeArrowheads="1"/>
          </p:cNvSpPr>
          <p:nvPr/>
        </p:nvSpPr>
        <p:spPr bwMode="auto">
          <a:xfrm>
            <a:off x="930275" y="6162675"/>
            <a:ext cx="11144250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/>
            <a:r>
              <a:rPr lang="en-IN" altLang="en-GB" dirty="0"/>
              <a:t>Submitted To:				</a:t>
            </a:r>
            <a:r>
              <a:rPr lang="en-IN" altLang="en-GB" dirty="0" smtClean="0"/>
              <a:t>     </a:t>
            </a:r>
            <a:r>
              <a:rPr lang="en-IN" altLang="en-GB" dirty="0" smtClean="0"/>
              <a:t>   </a:t>
            </a:r>
            <a:r>
              <a:rPr lang="en-IN" altLang="en-GB" dirty="0"/>
              <a:t>Submitted By:</a:t>
            </a:r>
            <a:endParaRPr lang="en-IN" altLang="en-GB" b="1" dirty="0"/>
          </a:p>
          <a:p>
            <a:pPr algn="l" eaLnBrk="1" hangingPunct="1"/>
            <a:r>
              <a:rPr lang="en-IN" altLang="en-GB" b="1" dirty="0"/>
              <a:t>Mrs. Prachi Singh		</a:t>
            </a:r>
            <a:r>
              <a:rPr lang="en-IN" altLang="en-GB" b="1" dirty="0" smtClean="0"/>
              <a:t>    </a:t>
            </a:r>
            <a:r>
              <a:rPr lang="en-IN" altLang="en-GB" b="1" dirty="0" smtClean="0"/>
              <a:t>         </a:t>
            </a:r>
            <a:r>
              <a:rPr lang="en-IN" altLang="en-GB" b="1" dirty="0" smtClean="0"/>
              <a:t>Gaurav </a:t>
            </a:r>
            <a:r>
              <a:rPr lang="en-IN" altLang="en-GB" b="1" dirty="0"/>
              <a:t>Taluja</a:t>
            </a:r>
          </a:p>
          <a:p>
            <a:pPr algn="l" eaLnBrk="1" hangingPunct="1"/>
            <a:r>
              <a:rPr lang="en-IN" altLang="en-GB" b="1" dirty="0"/>
              <a:t>Asst. Professor					</a:t>
            </a:r>
            <a:r>
              <a:rPr lang="en-IN" altLang="en-GB" b="1" dirty="0" smtClean="0"/>
              <a:t>     </a:t>
            </a:r>
            <a:r>
              <a:rPr lang="en-IN" altLang="en-GB" b="1" dirty="0"/>
              <a:t>CSE-B1</a:t>
            </a:r>
          </a:p>
          <a:p>
            <a:pPr algn="l" eaLnBrk="1" hangingPunct="1"/>
            <a:r>
              <a:rPr lang="en-IN" altLang="en-GB" b="1" dirty="0"/>
              <a:t>(CSE Department)			    </a:t>
            </a:r>
            <a:r>
              <a:rPr lang="en-IN" altLang="en-GB" b="1" dirty="0" smtClean="0"/>
              <a:t> </a:t>
            </a:r>
            <a:r>
              <a:rPr lang="en-IN" altLang="en-GB" b="1" dirty="0"/>
              <a:t>0905CS141053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254000"/>
            <a:ext cx="11734800" cy="2438400"/>
          </a:xfrm>
        </p:spPr>
        <p:txBody>
          <a:bodyPr/>
          <a:lstStyle/>
          <a:p>
            <a:r>
              <a:rPr lang="en-US" altLang="en-GB"/>
              <a:t>  How to make it work!</a:t>
            </a:r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0" name="Content Placeholder 15" descr="Screenshot-RaspberryPiwithUSBkey.jpg">
            <a:hlinkClick r:id="rId3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3644900" y="3482975"/>
            <a:ext cx="5953125" cy="4465638"/>
          </a:xfr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GB"/>
              <a:t>Programming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70000" y="2768600"/>
            <a:ext cx="10464800" cy="4546600"/>
          </a:xfrm>
        </p:spPr>
        <p:txBody>
          <a:bodyPr/>
          <a:lstStyle/>
          <a:p>
            <a:pPr marL="889000">
              <a:buFont typeface="Gill Sans" charset="0"/>
              <a:buNone/>
            </a:pPr>
            <a:endParaRPr lang="en-US" altLang="en-GB" sz="4700" dirty="0">
              <a:latin typeface="Arial" charset="0"/>
              <a:sym typeface="Arial" charset="0"/>
            </a:endParaRPr>
          </a:p>
          <a:p>
            <a:pPr marL="889000"/>
            <a:r>
              <a:rPr lang="en-US" altLang="en-GB" sz="5400" dirty="0">
                <a:latin typeface="Arial" charset="0"/>
                <a:ea typeface="Arial" charset="0"/>
                <a:cs typeface="Arial" charset="0"/>
                <a:sym typeface="Arial" charset="0"/>
              </a:rPr>
              <a:t> Any language which will compile for ARMv6 can be used with the Raspberry Pi.</a:t>
            </a:r>
            <a:endParaRPr lang="en-US" altLang="en-GB" sz="5400" dirty="0">
              <a:latin typeface="Arial" charset="0"/>
              <a:sym typeface="Arial" charset="0"/>
            </a:endParaRPr>
          </a:p>
        </p:txBody>
      </p:sp>
      <p:pic>
        <p:nvPicPr>
          <p:cNvPr id="1536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GB"/>
              <a:t>Price</a:t>
            </a: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889000" eaLnBrk="1" hangingPunct="1"/>
            <a:r>
              <a:rPr lang="en-US" altLang="en-GB" sz="4800" i="1" dirty="0"/>
              <a:t>Model A - $ 25</a:t>
            </a:r>
          </a:p>
          <a:p>
            <a:pPr marL="889000" eaLnBrk="1" hangingPunct="1"/>
            <a:r>
              <a:rPr lang="en-US" altLang="en-GB" sz="4800" i="1" dirty="0"/>
              <a:t>Model B - $ </a:t>
            </a:r>
            <a:r>
              <a:rPr lang="en-US" altLang="en-GB" sz="4800" i="1" dirty="0" smtClean="0"/>
              <a:t>35</a:t>
            </a:r>
          </a:p>
        </p:txBody>
      </p:sp>
      <p:pic>
        <p:nvPicPr>
          <p:cNvPr id="1638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47688" y="2500313"/>
            <a:ext cx="11931650" cy="6913562"/>
          </a:xfrm>
        </p:spPr>
        <p:txBody>
          <a:bodyPr/>
          <a:lstStyle/>
          <a:p>
            <a:pPr algn="ctr">
              <a:buNone/>
            </a:pPr>
            <a:r>
              <a:rPr lang="en-IN" altLang="en-GB" sz="7200" dirty="0" smtClean="0">
                <a:latin typeface="Baskerville Old Face" pitchFamily="18" charset="0"/>
              </a:rPr>
              <a:t>Why so </a:t>
            </a:r>
            <a:r>
              <a:rPr lang="en-IN" altLang="en-GB" sz="7200" b="1" i="1" dirty="0" smtClean="0">
                <a:latin typeface="Baskerville Old Face" pitchFamily="18" charset="0"/>
              </a:rPr>
              <a:t>cheap</a:t>
            </a:r>
            <a:r>
              <a:rPr lang="en-IN" altLang="en-GB" sz="7200" dirty="0" smtClean="0">
                <a:latin typeface="Baskerville Old Face" pitchFamily="18" charset="0"/>
              </a:rPr>
              <a:t>??</a:t>
            </a:r>
            <a:endParaRPr lang="en-IN" altLang="en-GB" sz="7200" dirty="0">
              <a:latin typeface="Baskerville Old Face" pitchFamily="18" charset="0"/>
            </a:endParaRPr>
          </a:p>
          <a:p>
            <a:pPr marL="266700" indent="0" algn="just">
              <a:buNone/>
            </a:pPr>
            <a:endParaRPr lang="en-IN" altLang="en-GB" b="1" dirty="0"/>
          </a:p>
          <a:p>
            <a:endParaRPr lang="en-IN" altLang="en-GB" dirty="0"/>
          </a:p>
        </p:txBody>
      </p:sp>
      <p:pic>
        <p:nvPicPr>
          <p:cNvPr id="2355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307976"/>
            <a:ext cx="3835400" cy="3871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GB"/>
              <a:t>Applications</a:t>
            </a:r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70000" y="-307975"/>
            <a:ext cx="10464800" cy="9577388"/>
          </a:xfrm>
        </p:spPr>
        <p:txBody>
          <a:bodyPr/>
          <a:lstStyle/>
          <a:p>
            <a:pPr marL="317500" indent="0" eaLnBrk="1" hangingPunct="1">
              <a:buNone/>
            </a:pPr>
            <a:r>
              <a:rPr lang="en-US" altLang="en-GB" sz="4500" dirty="0"/>
              <a:t>Can be used for making super computers</a:t>
            </a:r>
          </a:p>
          <a:p>
            <a:pPr marL="889000" eaLnBrk="1" hangingPunct="1">
              <a:buFont typeface="Gill Sans" charset="0"/>
              <a:buNone/>
            </a:pPr>
            <a:endParaRPr lang="en-IN" altLang="en-GB" dirty="0"/>
          </a:p>
          <a:p>
            <a:pPr marL="889000" eaLnBrk="1" hangingPunct="1"/>
            <a:endParaRPr lang="en-US" altLang="en-GB" dirty="0"/>
          </a:p>
        </p:txBody>
      </p:sp>
      <p:pic>
        <p:nvPicPr>
          <p:cNvPr id="1741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4" descr="raspberry pi supercomputer 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317625" y="4727530"/>
            <a:ext cx="5854700" cy="4110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5" descr="raspberry pi supercomputer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23125" y="4727530"/>
            <a:ext cx="5226050" cy="4124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254000"/>
            <a:ext cx="10464800" cy="1885950"/>
          </a:xfrm>
        </p:spPr>
        <p:txBody>
          <a:bodyPr/>
          <a:lstStyle/>
          <a:p>
            <a:pPr eaLnBrk="1" hangingPunct="1"/>
            <a:r>
              <a:rPr lang="en-US" altLang="en-GB"/>
              <a:t>Applications</a:t>
            </a:r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09788" y="1563688"/>
            <a:ext cx="10585450" cy="2376487"/>
          </a:xfrm>
        </p:spPr>
        <p:txBody>
          <a:bodyPr/>
          <a:lstStyle/>
          <a:p>
            <a:pPr marL="889000" eaLnBrk="1" hangingPunct="1">
              <a:buFont typeface="Gill Sans" charset="0"/>
              <a:buNone/>
            </a:pPr>
            <a:r>
              <a:rPr lang="en-IN" altLang="en-GB"/>
              <a:t>Raspberry Pi Medical Device Input  Shield</a:t>
            </a:r>
          </a:p>
        </p:txBody>
      </p:sp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7" name="Picture 4" descr="raspberry pi supercomputer 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57263" y="3363913"/>
            <a:ext cx="11449050" cy="620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254000"/>
            <a:ext cx="10464800" cy="1885950"/>
          </a:xfrm>
        </p:spPr>
        <p:txBody>
          <a:bodyPr/>
          <a:lstStyle/>
          <a:p>
            <a:pPr eaLnBrk="1" hangingPunct="1"/>
            <a:r>
              <a:rPr lang="en-US" altLang="en-GB"/>
              <a:t>Applications</a:t>
            </a: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09788" y="1563688"/>
            <a:ext cx="10585450" cy="2376487"/>
          </a:xfrm>
        </p:spPr>
        <p:txBody>
          <a:bodyPr/>
          <a:lstStyle/>
          <a:p>
            <a:pPr marL="889000" eaLnBrk="1" hangingPunct="1"/>
            <a:r>
              <a:rPr lang="en-IN" altLang="en-GB"/>
              <a:t>Solar Raspberry Pi Power Pack</a:t>
            </a:r>
          </a:p>
        </p:txBody>
      </p:sp>
      <p:pic>
        <p:nvPicPr>
          <p:cNvPr id="1946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Picture 4" descr="raspberry pi supercomputer 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62088" y="3363913"/>
            <a:ext cx="10512425" cy="620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254000"/>
            <a:ext cx="10464800" cy="1885950"/>
          </a:xfrm>
        </p:spPr>
        <p:txBody>
          <a:bodyPr/>
          <a:lstStyle/>
          <a:p>
            <a:pPr eaLnBrk="1" hangingPunct="1"/>
            <a:r>
              <a:rPr lang="en-US" altLang="en-GB"/>
              <a:t>Applications</a:t>
            </a:r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09788" y="2573338"/>
            <a:ext cx="10585450" cy="1943100"/>
          </a:xfrm>
        </p:spPr>
        <p:txBody>
          <a:bodyPr/>
          <a:lstStyle/>
          <a:p>
            <a:pPr marL="889000" eaLnBrk="1" hangingPunct="1"/>
            <a:r>
              <a:rPr lang="en-IN" altLang="en-GB" dirty="0" smtClean="0"/>
              <a:t>Raspberry </a:t>
            </a:r>
            <a:r>
              <a:rPr lang="en-IN" altLang="en-GB" dirty="0"/>
              <a:t>Pi Dynamic Bike Headlight Prototype</a:t>
            </a:r>
          </a:p>
          <a:p>
            <a:pPr marL="889000" eaLnBrk="1" hangingPunct="1"/>
            <a:endParaRPr lang="en-IN" altLang="en-GB" dirty="0"/>
          </a:p>
        </p:txBody>
      </p:sp>
      <p:pic>
        <p:nvPicPr>
          <p:cNvPr id="2048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5" name="Picture 4" descr="raspberry pi supercomputer 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389063" y="4156075"/>
            <a:ext cx="10658475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GB"/>
              <a:t>Applications</a:t>
            </a: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38125" y="4013200"/>
            <a:ext cx="12385675" cy="4967288"/>
          </a:xfrm>
        </p:spPr>
        <p:txBody>
          <a:bodyPr/>
          <a:lstStyle/>
          <a:p>
            <a:pPr algn="just">
              <a:defRPr/>
            </a:pPr>
            <a:r>
              <a:rPr lang="en-IN" sz="4000" dirty="0" smtClean="0"/>
              <a:t>It can make your Old TV in to a smart TV. (You can play Videos, 3D Games, Music, Browse Internet and much more.</a:t>
            </a:r>
          </a:p>
          <a:p>
            <a:pPr algn="just">
              <a:defRPr/>
            </a:pPr>
            <a:r>
              <a:rPr lang="en-IN" sz="4000" dirty="0" smtClean="0"/>
              <a:t>Raspberry Pi can Act as Full HD 1080p Media Player.</a:t>
            </a:r>
          </a:p>
          <a:p>
            <a:pPr algn="just">
              <a:defRPr/>
            </a:pPr>
            <a:r>
              <a:rPr lang="en-IN" sz="4000" dirty="0" smtClean="0"/>
              <a:t>Its a Mini Computer which just cost Rs.2,350/-</a:t>
            </a:r>
          </a:p>
          <a:p>
            <a:pPr algn="just">
              <a:defRPr/>
            </a:pPr>
            <a:r>
              <a:rPr lang="en-IN" sz="4000" dirty="0" smtClean="0"/>
              <a:t>You can connect a Monitor, Keyboard and Mouse and use it as a normal computer.</a:t>
            </a:r>
          </a:p>
          <a:p>
            <a:pPr algn="just">
              <a:defRPr/>
            </a:pPr>
            <a:r>
              <a:rPr lang="en-IN" sz="4000" dirty="0" smtClean="0"/>
              <a:t>Its Graphics Capabilities is better than Apple Products.</a:t>
            </a:r>
          </a:p>
          <a:p>
            <a:pPr marL="889000" eaLnBrk="1" hangingPunct="1">
              <a:defRPr/>
            </a:pPr>
            <a:endParaRPr lang="en-US" b="1" dirty="0" smtClean="0"/>
          </a:p>
        </p:txBody>
      </p:sp>
      <p:pic>
        <p:nvPicPr>
          <p:cNvPr id="2150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307975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"/>
          <p:cNvSpPr>
            <a:spLocks noGrp="1" noChangeArrowheads="1"/>
          </p:cNvSpPr>
          <p:nvPr>
            <p:ph type="title"/>
          </p:nvPr>
        </p:nvSpPr>
        <p:spPr>
          <a:xfrm>
            <a:off x="2398713" y="254000"/>
            <a:ext cx="10606087" cy="2438400"/>
          </a:xfrm>
        </p:spPr>
        <p:txBody>
          <a:bodyPr/>
          <a:lstStyle/>
          <a:p>
            <a:pPr eaLnBrk="1" hangingPunct="1"/>
            <a:r>
              <a:rPr lang="en-US" altLang="en-GB" sz="7200" dirty="0"/>
              <a:t>Raspberry Pi Vs </a:t>
            </a:r>
            <a:r>
              <a:rPr lang="en-US" altLang="en-GB" sz="7200" dirty="0" smtClean="0"/>
              <a:t>A</a:t>
            </a:r>
            <a:r>
              <a:rPr lang="en-IN" altLang="en-GB" sz="7200" dirty="0" smtClean="0"/>
              <a:t>a</a:t>
            </a:r>
            <a:r>
              <a:rPr lang="en-US" altLang="en-GB" sz="7200" dirty="0" err="1" smtClean="0"/>
              <a:t>kash</a:t>
            </a:r>
            <a:endParaRPr lang="en-US" altLang="en-GB" sz="7200" dirty="0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64046" y="2620963"/>
            <a:ext cx="12076112" cy="6913562"/>
          </a:xfrm>
        </p:spPr>
        <p:txBody>
          <a:bodyPr/>
          <a:lstStyle/>
          <a:p>
            <a:pPr algn="just"/>
            <a:r>
              <a:rPr lang="en-IN" altLang="en-GB" sz="4000" dirty="0" smtClean="0"/>
              <a:t>Aakash is a low-cost tablet, and Raspberry Pi is an ultra-cheap.</a:t>
            </a:r>
          </a:p>
          <a:p>
            <a:pPr algn="just"/>
            <a:r>
              <a:rPr lang="en-IN" altLang="en-GB" sz="4000" dirty="0" smtClean="0"/>
              <a:t>The Raspberry Pi can connect to a television or a computer monitor via the commonly used composite RCA and HDMI video interfaces.</a:t>
            </a:r>
          </a:p>
          <a:p>
            <a:pPr algn="just"/>
            <a:r>
              <a:rPr lang="en-IN" altLang="en-GB" sz="4000" dirty="0" smtClean="0"/>
              <a:t>The first generation Aakash is said to run an ARM 11-based processor from </a:t>
            </a:r>
            <a:r>
              <a:rPr lang="en-IN" altLang="en-GB" sz="4000" dirty="0" err="1" smtClean="0"/>
              <a:t>Conexant</a:t>
            </a:r>
            <a:r>
              <a:rPr lang="en-IN" altLang="en-GB" sz="4000" dirty="0" smtClean="0"/>
              <a:t> whereas the Raspberry Pi uses an ARM 11-based processor from Broadcom.</a:t>
            </a:r>
          </a:p>
        </p:txBody>
      </p:sp>
      <p:pic>
        <p:nvPicPr>
          <p:cNvPr id="2253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307975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70000" y="1030569"/>
            <a:ext cx="10464800" cy="8228194"/>
          </a:xfrm>
        </p:spPr>
        <p:txBody>
          <a:bodyPr/>
          <a:lstStyle/>
          <a:p>
            <a:pPr marL="317500" indent="0" algn="ctr" eaLnBrk="1" hangingPunct="1">
              <a:buNone/>
            </a:pPr>
            <a:r>
              <a:rPr lang="en-US" altLang="en-GB" sz="8000" b="1" i="1" dirty="0" smtClean="0">
                <a:latin typeface="Baskerville Old Face" pitchFamily="18" charset="0"/>
                <a:sym typeface="Arial" charset="0"/>
              </a:rPr>
              <a:t>What is Raspberry Pi??</a:t>
            </a:r>
            <a:endParaRPr lang="en-US" altLang="en-GB" sz="8000" b="1" i="1" dirty="0">
              <a:latin typeface="Baskerville Old Face" pitchFamily="18" charset="0"/>
              <a:sym typeface="Arial" charset="0"/>
            </a:endParaRPr>
          </a:p>
        </p:txBody>
      </p:sp>
      <p:pic>
        <p:nvPicPr>
          <p:cNvPr id="102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40200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26" name="Object 5"/>
          <p:cNvGraphicFramePr>
            <a:graphicFrameLocks noChangeAspect="1"/>
          </p:cNvGraphicFramePr>
          <p:nvPr/>
        </p:nvGraphicFramePr>
        <p:xfrm>
          <a:off x="13676313" y="1984375"/>
          <a:ext cx="1905000" cy="685800"/>
        </p:xfrm>
        <a:graphic>
          <a:graphicData uri="http://schemas.openxmlformats.org/presentationml/2006/ole">
            <p:oleObj spid="_x0000_s4097" name="Packager Shell Object" showAsIcon="1" r:id="rId4" imgW="1918952" imgH="682580" progId="Package">
              <p:embed/>
            </p:oleObj>
          </a:graphicData>
        </a:graphic>
      </p:graphicFrame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/>
          <p:cNvSpPr>
            <a:spLocks noGrp="1" noChangeArrowheads="1"/>
          </p:cNvSpPr>
          <p:nvPr>
            <p:ph type="title"/>
          </p:nvPr>
        </p:nvSpPr>
        <p:spPr>
          <a:xfrm>
            <a:off x="2398713" y="254000"/>
            <a:ext cx="9288462" cy="2438400"/>
          </a:xfrm>
        </p:spPr>
        <p:txBody>
          <a:bodyPr/>
          <a:lstStyle/>
          <a:p>
            <a:pPr eaLnBrk="1" hangingPunct="1"/>
            <a:r>
              <a:rPr lang="en-US" altLang="en-GB" sz="7200"/>
              <a:t>Disadvantages</a:t>
            </a: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82255" y="3254375"/>
            <a:ext cx="12076112" cy="5258882"/>
          </a:xfrm>
        </p:spPr>
        <p:txBody>
          <a:bodyPr/>
          <a:lstStyle/>
          <a:p>
            <a:pPr algn="just"/>
            <a:r>
              <a:rPr lang="en-IN" altLang="en-GB" dirty="0"/>
              <a:t> </a:t>
            </a:r>
            <a:r>
              <a:rPr lang="en-IN" altLang="en-GB" sz="5200" dirty="0"/>
              <a:t>It does not have a Hard </a:t>
            </a:r>
            <a:r>
              <a:rPr lang="en-IN" altLang="en-GB" sz="5200" dirty="0" smtClean="0"/>
              <a:t>Disk.</a:t>
            </a:r>
          </a:p>
          <a:p>
            <a:pPr algn="just"/>
            <a:r>
              <a:rPr lang="en-US" altLang="en-GB" sz="5200" dirty="0" smtClean="0"/>
              <a:t>There </a:t>
            </a:r>
            <a:r>
              <a:rPr lang="en-US" altLang="en-GB" sz="5200" dirty="0"/>
              <a:t>is no Real time clock associated with the </a:t>
            </a:r>
            <a:r>
              <a:rPr lang="en-US" altLang="en-GB" sz="5200" dirty="0" smtClean="0"/>
              <a:t>board.</a:t>
            </a:r>
            <a:r>
              <a:rPr lang="en-IN" altLang="en-GB" sz="5200" dirty="0" smtClean="0"/>
              <a:t> </a:t>
            </a:r>
            <a:endParaRPr lang="en-IN" altLang="en-GB" sz="5200" dirty="0"/>
          </a:p>
        </p:txBody>
      </p:sp>
      <p:pic>
        <p:nvPicPr>
          <p:cNvPr id="2560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-307975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>
          <a:xfrm>
            <a:off x="2541588" y="989013"/>
            <a:ext cx="10463212" cy="2303462"/>
          </a:xfrm>
        </p:spPr>
        <p:txBody>
          <a:bodyPr/>
          <a:lstStyle/>
          <a:p>
            <a:r>
              <a:rPr lang="en-IN" altLang="en-GB" dirty="0"/>
              <a:t>Future developments</a:t>
            </a:r>
            <a:br>
              <a:rPr lang="en-IN" altLang="en-GB" dirty="0"/>
            </a:br>
            <a:endParaRPr lang="en-IN" altLang="en-GB" dirty="0"/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1270000" y="2860675"/>
            <a:ext cx="10464800" cy="5761038"/>
          </a:xfrm>
        </p:spPr>
        <p:txBody>
          <a:bodyPr/>
          <a:lstStyle/>
          <a:p>
            <a:pPr>
              <a:buFont typeface="Gill Sans" charset="0"/>
              <a:buNone/>
            </a:pPr>
            <a:r>
              <a:rPr lang="en-IN" altLang="en-GB" dirty="0"/>
              <a:t>● Tablet </a:t>
            </a:r>
            <a:r>
              <a:rPr lang="en-IN" altLang="en-GB" dirty="0" smtClean="0"/>
              <a:t>version.</a:t>
            </a:r>
            <a:endParaRPr lang="en-IN" altLang="en-GB" dirty="0"/>
          </a:p>
          <a:p>
            <a:pPr>
              <a:buFont typeface="Gill Sans" charset="0"/>
              <a:buNone/>
            </a:pPr>
            <a:r>
              <a:rPr lang="en-IN" altLang="en-GB" dirty="0"/>
              <a:t>● Interesting low-cost screen technologies </a:t>
            </a:r>
            <a:r>
              <a:rPr lang="en-IN" altLang="en-GB" dirty="0" smtClean="0"/>
              <a:t>emerging</a:t>
            </a:r>
            <a:r>
              <a:rPr lang="en-IN" altLang="en-GB" dirty="0" smtClean="0"/>
              <a:t>.</a:t>
            </a:r>
            <a:endParaRPr lang="en-IN" altLang="en-GB" dirty="0"/>
          </a:p>
        </p:txBody>
      </p:sp>
      <p:pic>
        <p:nvPicPr>
          <p:cNvPr id="2662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1270000" y="1060450"/>
            <a:ext cx="11734800" cy="1079500"/>
          </a:xfrm>
        </p:spPr>
        <p:txBody>
          <a:bodyPr/>
          <a:lstStyle/>
          <a:p>
            <a:r>
              <a:rPr lang="en-IN" altLang="en-GB" sz="8800"/>
              <a:t> </a:t>
            </a:r>
            <a:r>
              <a:rPr lang="en-IN" altLang="en-GB"/>
              <a:t>Raspberry</a:t>
            </a:r>
            <a:r>
              <a:rPr lang="en-IN" altLang="en-GB" sz="8800" b="1"/>
              <a:t> </a:t>
            </a:r>
            <a:r>
              <a:rPr lang="en-IN" altLang="en-GB"/>
              <a:t>Pi 2020</a:t>
            </a:r>
            <a:r>
              <a:rPr lang="en-IN" altLang="en-GB" sz="8800" b="1"/>
              <a:t/>
            </a:r>
            <a:br>
              <a:rPr lang="en-IN" altLang="en-GB" sz="8800" b="1"/>
            </a:br>
            <a:endParaRPr lang="en-IN" altLang="en-GB"/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2181225" y="2860675"/>
            <a:ext cx="10298113" cy="6480175"/>
          </a:xfrm>
        </p:spPr>
        <p:txBody>
          <a:bodyPr/>
          <a:lstStyle/>
          <a:p>
            <a:pPr>
              <a:buFont typeface="Gill Sans" charset="0"/>
              <a:buNone/>
            </a:pPr>
            <a:r>
              <a:rPr lang="en-IN" altLang="en-GB" sz="4000"/>
              <a:t>● Exploit process scaling and keep price constant:</a:t>
            </a:r>
          </a:p>
          <a:p>
            <a:pPr>
              <a:buFont typeface="Gill Sans" charset="0"/>
              <a:buNone/>
            </a:pPr>
            <a:r>
              <a:rPr lang="en-IN" altLang="en-GB" sz="4000"/>
              <a:t>– 8 cores, improved GPU, 8GB main memory</a:t>
            </a:r>
          </a:p>
          <a:p>
            <a:pPr>
              <a:buFont typeface="Gill Sans" charset="0"/>
              <a:buNone/>
            </a:pPr>
            <a:r>
              <a:rPr lang="en-IN" altLang="en-GB" sz="4000"/>
              <a:t>– WiFi, camera, matchbox sized case</a:t>
            </a:r>
          </a:p>
          <a:p>
            <a:pPr>
              <a:buFont typeface="Gill Sans" charset="0"/>
              <a:buNone/>
            </a:pPr>
            <a:r>
              <a:rPr lang="en-IN" altLang="en-GB" sz="4000"/>
              <a:t>– holographic laser projector, virtual keyboard</a:t>
            </a:r>
          </a:p>
          <a:p>
            <a:pPr>
              <a:buFont typeface="Gill Sans" charset="0"/>
              <a:buNone/>
            </a:pPr>
            <a:r>
              <a:rPr lang="en-IN" altLang="en-GB" sz="4000"/>
              <a:t>– FPGA logic on main SoC, high speed links, ….</a:t>
            </a:r>
          </a:p>
          <a:p>
            <a:pPr>
              <a:buFont typeface="Gill Sans" charset="0"/>
              <a:buNone/>
            </a:pPr>
            <a:r>
              <a:rPr lang="en-IN" altLang="en-GB" sz="4000"/>
              <a:t>– &lt; $25</a:t>
            </a:r>
          </a:p>
          <a:p>
            <a:pPr>
              <a:buFont typeface="Gill Sans" charset="0"/>
              <a:buNone/>
            </a:pPr>
            <a:endParaRPr lang="en-IN" altLang="en-GB"/>
          </a:p>
        </p:txBody>
      </p:sp>
      <p:pic>
        <p:nvPicPr>
          <p:cNvPr id="2765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1270000" y="1131888"/>
            <a:ext cx="11734800" cy="1081087"/>
          </a:xfrm>
        </p:spPr>
        <p:txBody>
          <a:bodyPr/>
          <a:lstStyle/>
          <a:p>
            <a:r>
              <a:rPr lang="en-IN" altLang="en-GB" sz="8800" b="1"/>
              <a:t>REFERENCES</a:t>
            </a:r>
            <a:endParaRPr lang="en-IN" altLang="en-GB"/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669925" y="2860675"/>
            <a:ext cx="11809413" cy="6480175"/>
          </a:xfrm>
        </p:spPr>
        <p:txBody>
          <a:bodyPr/>
          <a:lstStyle/>
          <a:p>
            <a:r>
              <a:rPr lang="en-IN" altLang="en-GB"/>
              <a:t>Electronics For You, November 2012, Page 18</a:t>
            </a:r>
          </a:p>
          <a:p>
            <a:r>
              <a:rPr lang="en-IN" altLang="en-GB"/>
              <a:t>http://en.wikipedia.org/wiki/Raspberry_Pi</a:t>
            </a:r>
          </a:p>
          <a:p>
            <a:r>
              <a:rPr lang="en-IN" altLang="en-GB"/>
              <a:t>http://www.raspberrypi.org</a:t>
            </a:r>
          </a:p>
          <a:p>
            <a:r>
              <a:rPr lang="en-IN" altLang="en-GB"/>
              <a:t>http://www.element14.com/community/groups/raspberry-pi</a:t>
            </a:r>
          </a:p>
          <a:p>
            <a:pPr>
              <a:buFont typeface="Gill Sans" charset="0"/>
              <a:buNone/>
            </a:pPr>
            <a:endParaRPr lang="en-IN" altLang="en-GB"/>
          </a:p>
        </p:txBody>
      </p:sp>
      <p:pic>
        <p:nvPicPr>
          <p:cNvPr id="2867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225" y="76200"/>
            <a:ext cx="2901950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6" descr="raspberrypi (1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2" name="Rectangle 1"/>
          <p:cNvSpPr>
            <a:spLocks noGrp="1" noChangeArrowheads="1"/>
          </p:cNvSpPr>
          <p:nvPr>
            <p:ph type="title"/>
          </p:nvPr>
        </p:nvSpPr>
        <p:spPr>
          <a:xfrm>
            <a:off x="4198938" y="6245225"/>
            <a:ext cx="8156575" cy="1079500"/>
          </a:xfrm>
        </p:spPr>
        <p:txBody>
          <a:bodyPr/>
          <a:lstStyle/>
          <a:p>
            <a:r>
              <a:rPr lang="en-US" altLang="en-GB" sz="8800" b="1">
                <a:solidFill>
                  <a:srgbClr val="FF0066"/>
                </a:solidFill>
                <a:latin typeface="Academy Engraved LET" charset="0"/>
              </a:rPr>
              <a:t>  THANK YOU</a:t>
            </a:r>
            <a:r>
              <a:rPr lang="en-US" altLang="en-GB" sz="8800">
                <a:ea typeface="Gill Sans" charset="0"/>
                <a:cs typeface="Gill Sans" charset="0"/>
              </a:rPr>
              <a:t/>
            </a:r>
            <a:br>
              <a:rPr lang="en-US" altLang="en-GB" sz="8800">
                <a:ea typeface="Gill Sans" charset="0"/>
                <a:cs typeface="Gill Sans" charset="0"/>
              </a:rPr>
            </a:br>
            <a:endParaRPr lang="en-US" altLang="en-GB" sz="8800" b="1">
              <a:solidFill>
                <a:srgbClr val="FF0066"/>
              </a:solidFill>
              <a:latin typeface="Academy Engraved LET" charset="0"/>
            </a:endParaRPr>
          </a:p>
        </p:txBody>
      </p:sp>
      <p:sp>
        <p:nvSpPr>
          <p:cNvPr id="29700" name="Rectangle 5"/>
          <p:cNvSpPr>
            <a:spLocks/>
          </p:cNvSpPr>
          <p:nvPr/>
        </p:nvSpPr>
        <p:spPr bwMode="auto">
          <a:xfrm>
            <a:off x="2540000" y="6964363"/>
            <a:ext cx="10464800" cy="208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endParaRPr lang="en-GB" altLang="en-GB" sz="3600">
              <a:solidFill>
                <a:schemeClr val="tx1"/>
              </a:solidFill>
              <a:ea typeface="Gill Sans" charset="0"/>
              <a:cs typeface="Gill Sans" charset="0"/>
            </a:endParaRPr>
          </a:p>
        </p:txBody>
      </p:sp>
      <p:sp>
        <p:nvSpPr>
          <p:cNvPr id="29701" name="Rectangle 6"/>
          <p:cNvSpPr>
            <a:spLocks/>
          </p:cNvSpPr>
          <p:nvPr/>
        </p:nvSpPr>
        <p:spPr bwMode="auto">
          <a:xfrm>
            <a:off x="1533525" y="5956300"/>
            <a:ext cx="10464800" cy="242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altLang="en-GB" sz="3600">
                <a:solidFill>
                  <a:schemeClr val="tx1"/>
                </a:solidFill>
                <a:ea typeface="Gill Sans" charset="0"/>
                <a:cs typeface="Gill Sans" charset="0"/>
              </a:rPr>
              <a:t> 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GB"/>
              <a:t>Introduction</a:t>
            </a:r>
          </a:p>
        </p:txBody>
      </p:sp>
      <p:sp>
        <p:nvSpPr>
          <p:cNvPr id="4099" name="Content Placeholder 4"/>
          <p:cNvSpPr>
            <a:spLocks noGrp="1"/>
          </p:cNvSpPr>
          <p:nvPr>
            <p:ph sz="half" idx="1"/>
          </p:nvPr>
        </p:nvSpPr>
        <p:spPr>
          <a:xfrm>
            <a:off x="381000" y="2768600"/>
            <a:ext cx="6045200" cy="5715000"/>
          </a:xfrm>
        </p:spPr>
        <p:txBody>
          <a:bodyPr/>
          <a:lstStyle/>
          <a:p>
            <a:r>
              <a:rPr lang="en-IN" altLang="en-GB" sz="4800" dirty="0"/>
              <a:t>M</a:t>
            </a:r>
            <a:r>
              <a:rPr lang="en-IN" altLang="en-GB" sz="4800" dirty="0" smtClean="0"/>
              <a:t>easuring </a:t>
            </a:r>
            <a:r>
              <a:rPr lang="en-IN" altLang="en-GB" sz="4800" dirty="0"/>
              <a:t>approximately 9cm x 5.5cm</a:t>
            </a:r>
          </a:p>
          <a:p>
            <a:endParaRPr lang="en-IN" altLang="en-GB" dirty="0"/>
          </a:p>
        </p:txBody>
      </p:sp>
      <p:pic>
        <p:nvPicPr>
          <p:cNvPr id="4100" name="Content Placeholder 6" descr="294379-raspberry-pi.jp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>
          <a:xfrm>
            <a:off x="6775450" y="2500313"/>
            <a:ext cx="5775325" cy="6624637"/>
          </a:xfrm>
        </p:spPr>
      </p:pic>
      <p:pic>
        <p:nvPicPr>
          <p:cNvPr id="410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>
            <a:spLocks noGrp="1" noChangeArrowheads="1"/>
          </p:cNvSpPr>
          <p:nvPr>
            <p:ph type="title"/>
          </p:nvPr>
        </p:nvSpPr>
        <p:spPr>
          <a:xfrm>
            <a:off x="2325688" y="484188"/>
            <a:ext cx="9625012" cy="2438400"/>
          </a:xfrm>
        </p:spPr>
        <p:txBody>
          <a:bodyPr/>
          <a:lstStyle/>
          <a:p>
            <a:pPr eaLnBrk="1" hangingPunct="1"/>
            <a:r>
              <a:rPr lang="en-US" altLang="en-GB"/>
              <a:t>History</a:t>
            </a:r>
          </a:p>
        </p:txBody>
      </p:sp>
      <p:sp>
        <p:nvSpPr>
          <p:cNvPr id="5123" name="Rectangle 2"/>
          <p:cNvSpPr>
            <a:spLocks/>
          </p:cNvSpPr>
          <p:nvPr/>
        </p:nvSpPr>
        <p:spPr bwMode="auto">
          <a:xfrm>
            <a:off x="669925" y="2520950"/>
            <a:ext cx="11593513" cy="648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buFont typeface="Wingdings" charset="2"/>
              <a:buChar char="v"/>
            </a:pPr>
            <a:r>
              <a:rPr lang="en-IN" altLang="en-GB" dirty="0"/>
              <a:t>The Raspberry Pi </a:t>
            </a:r>
            <a:r>
              <a:rPr lang="en-IN" altLang="en-GB" dirty="0" smtClean="0"/>
              <a:t>is the work of the Raspberry Pi Foundation, a charitable organisation.</a:t>
            </a:r>
            <a:endParaRPr lang="en-IN" altLang="en-GB" dirty="0"/>
          </a:p>
          <a:p>
            <a:pPr algn="l" eaLnBrk="1" hangingPunct="1"/>
            <a:endParaRPr lang="en-US" altLang="en-GB" dirty="0"/>
          </a:p>
          <a:p>
            <a:pPr algn="l" eaLnBrk="1" hangingPunct="1">
              <a:buFont typeface="Wingdings" charset="2"/>
              <a:buChar char="v"/>
            </a:pPr>
            <a:r>
              <a:rPr lang="en-IN" altLang="en-GB" dirty="0"/>
              <a:t>UK registered charity (No. 1129409), May </a:t>
            </a:r>
            <a:r>
              <a:rPr lang="en-IN" altLang="en-GB" dirty="0" smtClean="0"/>
              <a:t>2009.</a:t>
            </a:r>
            <a:endParaRPr lang="en-IN" altLang="en-GB" dirty="0"/>
          </a:p>
          <a:p>
            <a:pPr algn="l" eaLnBrk="1" hangingPunct="1"/>
            <a:endParaRPr lang="en-IN" altLang="en-GB" dirty="0"/>
          </a:p>
          <a:p>
            <a:pPr algn="l" eaLnBrk="1" hangingPunct="1">
              <a:buFont typeface="Wingdings" charset="2"/>
              <a:buChar char="v"/>
            </a:pPr>
            <a:r>
              <a:rPr lang="en-IN" altLang="en-GB" dirty="0"/>
              <a:t> It's supported by the University of Cambridge Computer Laboratory and tech firm </a:t>
            </a:r>
            <a:r>
              <a:rPr lang="en-IN" altLang="en-GB" dirty="0" smtClean="0"/>
              <a:t>Broadcom.</a:t>
            </a:r>
            <a:endParaRPr lang="en-US" altLang="en-GB" dirty="0">
              <a:solidFill>
                <a:schemeClr val="tx1"/>
              </a:solidFill>
              <a:latin typeface="Arial" charset="0"/>
              <a:ea typeface="Arial" charset="0"/>
              <a:cs typeface="Arial" charset="0"/>
              <a:sym typeface="Arial" charset="0"/>
            </a:endParaRPr>
          </a:p>
        </p:txBody>
      </p:sp>
      <p:pic>
        <p:nvPicPr>
          <p:cNvPr id="512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989013"/>
            <a:ext cx="10464800" cy="1223962"/>
          </a:xfrm>
        </p:spPr>
        <p:txBody>
          <a:bodyPr/>
          <a:lstStyle/>
          <a:p>
            <a:pPr eaLnBrk="1" hangingPunct="1"/>
            <a:r>
              <a:rPr lang="en-US" altLang="en-GB" sz="6600"/>
              <a:t>Features</a:t>
            </a: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06400" y="2590800"/>
            <a:ext cx="12241212" cy="6856413"/>
          </a:xfrm>
        </p:spPr>
        <p:txBody>
          <a:bodyPr/>
          <a:lstStyle/>
          <a:p>
            <a:pPr eaLnBrk="1" hangingPunct="1">
              <a:defRPr/>
            </a:pPr>
            <a:endParaRPr lang="en-IN" sz="4800" dirty="0" smtClean="0"/>
          </a:p>
          <a:p>
            <a:pPr eaLnBrk="1" hangingPunct="1">
              <a:defRPr/>
            </a:pPr>
            <a:endParaRPr lang="en-IN" sz="4800" dirty="0" smtClean="0"/>
          </a:p>
          <a:p>
            <a:pPr eaLnBrk="1" hangingPunct="1">
              <a:defRPr/>
            </a:pPr>
            <a:r>
              <a:rPr lang="en-IN" sz="4800" dirty="0" smtClean="0"/>
              <a:t>Ultra low-cost (Model A $25, Model B $35)</a:t>
            </a:r>
          </a:p>
          <a:p>
            <a:pPr eaLnBrk="1" hangingPunct="1">
              <a:defRPr/>
            </a:pPr>
            <a:r>
              <a:rPr lang="en-IN" sz="4800" dirty="0" smtClean="0"/>
              <a:t>Ultra low-power ~</a:t>
            </a:r>
            <a:r>
              <a:rPr lang="en-IN" sz="4800" dirty="0" smtClean="0"/>
              <a:t>1W</a:t>
            </a:r>
            <a:endParaRPr lang="en-IN" sz="4800" dirty="0" smtClean="0"/>
          </a:p>
          <a:p>
            <a:pPr eaLnBrk="1" hangingPunct="1">
              <a:defRPr/>
            </a:pPr>
            <a:r>
              <a:rPr lang="en-IN" sz="4800" dirty="0" smtClean="0"/>
              <a:t>Complete easy-to-program </a:t>
            </a:r>
            <a:r>
              <a:rPr lang="en-IN" sz="4800" dirty="0" smtClean="0"/>
              <a:t>computer</a:t>
            </a:r>
          </a:p>
          <a:p>
            <a:pPr eaLnBrk="1" hangingPunct="1">
              <a:defRPr/>
            </a:pPr>
            <a:r>
              <a:rPr lang="en-IN" altLang="en-GB" sz="4800" dirty="0" smtClean="0"/>
              <a:t>Fun computer for children to experiment with at home(programming, robotics, etc</a:t>
            </a:r>
            <a:r>
              <a:rPr lang="en-IN" altLang="en-GB" sz="4800" dirty="0" smtClean="0"/>
              <a:t>...)</a:t>
            </a:r>
            <a:endParaRPr lang="en-IN" sz="4800" dirty="0" smtClean="0"/>
          </a:p>
          <a:p>
            <a:pPr eaLnBrk="1" hangingPunct="1">
              <a:buFont typeface="Gill Sans" charset="0"/>
              <a:buNone/>
              <a:defRPr/>
            </a:pPr>
            <a:endParaRPr lang="en-IN" sz="4800" dirty="0" smtClean="0"/>
          </a:p>
          <a:p>
            <a:pPr marL="889000" eaLnBrk="1" hangingPunct="1">
              <a:buFont typeface="Gill Sans" charset="0"/>
              <a:buNone/>
              <a:defRPr/>
            </a:pPr>
            <a:endParaRPr lang="en-US" dirty="0" smtClean="0"/>
          </a:p>
        </p:txBody>
      </p:sp>
      <p:pic>
        <p:nvPicPr>
          <p:cNvPr id="819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989013"/>
            <a:ext cx="10464800" cy="1223962"/>
          </a:xfrm>
        </p:spPr>
        <p:txBody>
          <a:bodyPr/>
          <a:lstStyle/>
          <a:p>
            <a:pPr eaLnBrk="1" hangingPunct="1"/>
            <a:r>
              <a:rPr lang="en-US" altLang="en-GB" sz="6600"/>
              <a:t>Technology</a:t>
            </a: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2573338"/>
            <a:ext cx="12169775" cy="6911975"/>
          </a:xfrm>
        </p:spPr>
        <p:txBody>
          <a:bodyPr/>
          <a:lstStyle/>
          <a:p>
            <a:pPr algn="just" eaLnBrk="1" hangingPunct="1"/>
            <a:r>
              <a:rPr lang="en-IN" altLang="en-GB" sz="3100" dirty="0"/>
              <a:t>The Raspberry Pi has a Broadcom BCM2835 system on a chip (SoC),which includes an ARM1176JZF-S 700 MHz processor </a:t>
            </a:r>
          </a:p>
          <a:p>
            <a:pPr algn="just" eaLnBrk="1" hangingPunct="1"/>
            <a:r>
              <a:rPr lang="en-IN" altLang="en-GB" sz="3100" dirty="0"/>
              <a:t>Video Core IV GPU</a:t>
            </a:r>
          </a:p>
          <a:p>
            <a:pPr algn="just" eaLnBrk="1" hangingPunct="1"/>
            <a:r>
              <a:rPr lang="en-IN" altLang="en-GB" sz="3100" dirty="0" smtClean="0"/>
              <a:t>Originally </a:t>
            </a:r>
            <a:r>
              <a:rPr lang="en-IN" altLang="en-GB" sz="3100" dirty="0"/>
              <a:t>shipped with 256 megabytes of RAM, later upgraded to 512MB.</a:t>
            </a:r>
            <a:endParaRPr lang="en-IN" altLang="en-GB" sz="3100" baseline="30000" dirty="0"/>
          </a:p>
          <a:p>
            <a:pPr algn="just" eaLnBrk="1" hangingPunct="1"/>
            <a:r>
              <a:rPr lang="en-IN" altLang="en-GB" sz="3100" dirty="0"/>
              <a:t>It does not include a built-in hard disk , but uses an SD card for booting and long-term storage</a:t>
            </a:r>
            <a:r>
              <a:rPr lang="en-IN" altLang="en-GB" sz="3100" dirty="0" smtClean="0"/>
              <a:t>.</a:t>
            </a:r>
          </a:p>
          <a:p>
            <a:pPr algn="just" eaLnBrk="1" hangingPunct="1"/>
            <a:r>
              <a:rPr lang="en-IN" altLang="en-GB" sz="3200" dirty="0" smtClean="0"/>
              <a:t>The processor in the Raspberry Pi has about twice the graphics performance of the iPhone 4S and even bests Nvidia’s Tegra 2.</a:t>
            </a:r>
            <a:endParaRPr lang="en-IN" altLang="en-GB" sz="3100" dirty="0"/>
          </a:p>
        </p:txBody>
      </p:sp>
      <p:pic>
        <p:nvPicPr>
          <p:cNvPr id="1024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/>
          <p:cNvSpPr>
            <a:spLocks noGrp="1" noChangeArrowheads="1"/>
          </p:cNvSpPr>
          <p:nvPr>
            <p:ph type="title"/>
          </p:nvPr>
        </p:nvSpPr>
        <p:spPr>
          <a:xfrm>
            <a:off x="1270000" y="268288"/>
            <a:ext cx="10464800" cy="1800225"/>
          </a:xfrm>
        </p:spPr>
        <p:txBody>
          <a:bodyPr/>
          <a:lstStyle/>
          <a:p>
            <a:pPr eaLnBrk="1" hangingPunct="1"/>
            <a:r>
              <a:rPr lang="en-US" altLang="en-GB" sz="6600"/>
              <a:t>Hardware</a:t>
            </a: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606550" y="2573338"/>
            <a:ext cx="10944225" cy="6551612"/>
          </a:xfrm>
        </p:spPr>
        <p:txBody>
          <a:bodyPr/>
          <a:lstStyle/>
          <a:p>
            <a:pPr eaLnBrk="1" hangingPunct="1"/>
            <a:r>
              <a:rPr lang="en-IN" altLang="en-GB" sz="4400"/>
              <a:t>10/100 BaseT Ethernet socket</a:t>
            </a:r>
          </a:p>
          <a:p>
            <a:pPr eaLnBrk="1" hangingPunct="1"/>
            <a:r>
              <a:rPr lang="en-IN" altLang="en-GB" sz="4400"/>
              <a:t>HDMI socket</a:t>
            </a:r>
          </a:p>
          <a:p>
            <a:pPr eaLnBrk="1" hangingPunct="1"/>
            <a:r>
              <a:rPr lang="en-IN" altLang="en-GB" sz="4400"/>
              <a:t>USB 2.0 socket</a:t>
            </a:r>
          </a:p>
          <a:p>
            <a:pPr eaLnBrk="1" hangingPunct="1"/>
            <a:r>
              <a:rPr lang="en-IN" altLang="en-GB" sz="4400"/>
              <a:t>RCA video socket</a:t>
            </a:r>
          </a:p>
          <a:p>
            <a:pPr eaLnBrk="1" hangingPunct="1"/>
            <a:r>
              <a:rPr lang="en-IN" altLang="en-GB" sz="4400"/>
              <a:t>SD card socket</a:t>
            </a:r>
          </a:p>
          <a:p>
            <a:pPr eaLnBrk="1" hangingPunct="1"/>
            <a:r>
              <a:rPr lang="en-IN" altLang="en-GB" sz="4400"/>
              <a:t>Powered from microUSB socket</a:t>
            </a:r>
          </a:p>
          <a:p>
            <a:pPr eaLnBrk="1" hangingPunct="1"/>
            <a:r>
              <a:rPr lang="en-IN" altLang="en-GB" sz="4400"/>
              <a:t>3.5mm audio out jack</a:t>
            </a:r>
          </a:p>
          <a:p>
            <a:pPr eaLnBrk="1" hangingPunct="1"/>
            <a:r>
              <a:rPr lang="en-IN" altLang="en-GB" sz="4400"/>
              <a:t>Header footprint for camera connection</a:t>
            </a:r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351321-raspberry-pi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9713" y="196279"/>
            <a:ext cx="12385376" cy="928903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>
          <a:xfrm>
            <a:off x="2181225" y="254000"/>
            <a:ext cx="10009188" cy="2438400"/>
          </a:xfrm>
        </p:spPr>
        <p:txBody>
          <a:bodyPr/>
          <a:lstStyle/>
          <a:p>
            <a:r>
              <a:rPr lang="en-US" altLang="en-GB"/>
              <a:t>Operating System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27200" y="2573338"/>
            <a:ext cx="10464800" cy="5616575"/>
          </a:xfrm>
        </p:spPr>
        <p:txBody>
          <a:bodyPr/>
          <a:lstStyle/>
          <a:p>
            <a:pPr marL="889000"/>
            <a:r>
              <a:rPr lang="en-US" altLang="en-GB"/>
              <a:t>Linux on a bootable SD card</a:t>
            </a:r>
          </a:p>
          <a:p>
            <a:pPr marL="1333500" lvl="1"/>
            <a:r>
              <a:rPr lang="en-US" altLang="en-GB" sz="4600" b="1">
                <a:latin typeface="Arial" charset="0"/>
                <a:ea typeface="Arial" charset="0"/>
                <a:cs typeface="Arial" charset="0"/>
                <a:sym typeface="Arial" charset="0"/>
              </a:rPr>
              <a:t>Fedora</a:t>
            </a:r>
          </a:p>
          <a:p>
            <a:pPr marL="1333500" lvl="1"/>
            <a:r>
              <a:rPr lang="en-US" altLang="en-GB" sz="4600" b="1">
                <a:latin typeface="Arial" charset="0"/>
                <a:ea typeface="Arial" charset="0"/>
                <a:cs typeface="Arial" charset="0"/>
                <a:sym typeface="Arial" charset="0"/>
              </a:rPr>
              <a:t>Raspbian</a:t>
            </a:r>
            <a:endParaRPr lang="en-US" altLang="en-GB" sz="4600">
              <a:latin typeface="Arial" charset="0"/>
              <a:sym typeface="Arial" charset="0"/>
            </a:endParaRPr>
          </a:p>
          <a:p>
            <a:pPr marL="1333500" lvl="1"/>
            <a:r>
              <a:rPr lang="en-US" altLang="en-GB" sz="4600">
                <a:latin typeface="Arial" charset="0"/>
                <a:ea typeface="Arial" charset="0"/>
                <a:cs typeface="Arial" charset="0"/>
                <a:sym typeface="Arial" charset="0"/>
              </a:rPr>
              <a:t>Debian </a:t>
            </a:r>
            <a:endParaRPr lang="en-US" altLang="en-GB" sz="4600">
              <a:latin typeface="Arial" charset="0"/>
              <a:sym typeface="Arial" charset="0"/>
            </a:endParaRPr>
          </a:p>
          <a:p>
            <a:pPr marL="1333500" lvl="1"/>
            <a:r>
              <a:rPr lang="en-US" altLang="en-GB" sz="4600">
                <a:latin typeface="Arial" charset="0"/>
                <a:ea typeface="Arial" charset="0"/>
                <a:cs typeface="Arial" charset="0"/>
                <a:sym typeface="Arial" charset="0"/>
              </a:rPr>
              <a:t>ArchLinux </a:t>
            </a:r>
            <a:r>
              <a:rPr lang="en-US" altLang="en-GB" sz="4400">
                <a:latin typeface="Arial" charset="0"/>
                <a:ea typeface="Arial" charset="0"/>
                <a:cs typeface="Arial" charset="0"/>
                <a:sym typeface="Arial" charset="0"/>
              </a:rPr>
              <a:t>ARM</a:t>
            </a:r>
            <a:endParaRPr lang="en-US" altLang="en-GB" sz="2500">
              <a:latin typeface="Arial" charset="0"/>
              <a:sym typeface="Arial" charset="0"/>
            </a:endParaRPr>
          </a:p>
        </p:txBody>
      </p:sp>
      <p:pic>
        <p:nvPicPr>
          <p:cNvPr id="1331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30513" cy="283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1628</TotalTime>
  <Pages>0</Pages>
  <Words>604</Words>
  <Characters>0</Characters>
  <Application>Microsoft Macintosh PowerPoint</Application>
  <PresentationFormat>Custom</PresentationFormat>
  <Lines>0</Lines>
  <Paragraphs>98</Paragraphs>
  <Slides>24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Title &amp; Bullets</vt:lpstr>
      <vt:lpstr>Packager Shell Object</vt:lpstr>
      <vt:lpstr>  Raspberry Pi</vt:lpstr>
      <vt:lpstr>Slide 2</vt:lpstr>
      <vt:lpstr>Introduction</vt:lpstr>
      <vt:lpstr>History</vt:lpstr>
      <vt:lpstr>Features</vt:lpstr>
      <vt:lpstr>Technology</vt:lpstr>
      <vt:lpstr>Hardware</vt:lpstr>
      <vt:lpstr>Slide 8</vt:lpstr>
      <vt:lpstr>Operating System</vt:lpstr>
      <vt:lpstr>  How to make it work!</vt:lpstr>
      <vt:lpstr>Programming</vt:lpstr>
      <vt:lpstr>Price</vt:lpstr>
      <vt:lpstr>Slide 13</vt:lpstr>
      <vt:lpstr>Applications</vt:lpstr>
      <vt:lpstr>Applications</vt:lpstr>
      <vt:lpstr>Applications</vt:lpstr>
      <vt:lpstr>Applications</vt:lpstr>
      <vt:lpstr>Applications</vt:lpstr>
      <vt:lpstr>Raspberry Pi Vs Aakash</vt:lpstr>
      <vt:lpstr>Disadvantages</vt:lpstr>
      <vt:lpstr>Future developments </vt:lpstr>
      <vt:lpstr> Raspberry Pi 2020 </vt:lpstr>
      <vt:lpstr>REFERENCES</vt:lpstr>
      <vt:lpstr>  THANK YOU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</dc:title>
  <dc:creator>ASHLEY</dc:creator>
  <cp:lastModifiedBy>Windows User</cp:lastModifiedBy>
  <cp:revision>144</cp:revision>
  <dcterms:modified xsi:type="dcterms:W3CDTF">2016-11-14T16:52:45Z</dcterms:modified>
</cp:coreProperties>
</file>